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Josefin Slab"/>
      <p:regular r:id="rId19"/>
      <p:bold r:id="rId20"/>
      <p:italic r:id="rId21"/>
      <p:boldItalic r:id="rId22"/>
    </p:embeddedFont>
    <p:embeddedFont>
      <p:font typeface="Staatliches"/>
      <p:regular r:id="rId23"/>
    </p:embeddedFont>
    <p:embeddedFont>
      <p:font typeface="Anaheim"/>
      <p:regular r:id="rId24"/>
    </p:embeddedFont>
    <p:embeddedFont>
      <p:font typeface="Poppins SemiBold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bold.fntdata"/><Relationship Id="rId22" Type="http://schemas.openxmlformats.org/officeDocument/2006/relationships/font" Target="fonts/JosefinSlab-boldItalic.fntdata"/><Relationship Id="rId21" Type="http://schemas.openxmlformats.org/officeDocument/2006/relationships/font" Target="fonts/JosefinSlab-italic.fntdata"/><Relationship Id="rId24" Type="http://schemas.openxmlformats.org/officeDocument/2006/relationships/font" Target="fonts/Anaheim-regular.fntdata"/><Relationship Id="rId23" Type="http://schemas.openxmlformats.org/officeDocument/2006/relationships/font" Target="fonts/Staatliche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Josefin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1f024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191f0245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99059f23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99059f23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9c75ff80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9c75ff8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1f02451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191f02451a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1f0245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91f02451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91f0245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91f02451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90608c54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90608c54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0608c54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190608c54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90608c54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90608c54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a31a4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9a31a4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0608c54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190608c54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0608c54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190608c54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 b="45752" l="0" r="24998" t="0"/>
          <a:stretch/>
        </p:blipFill>
        <p:spPr>
          <a:xfrm>
            <a:off x="-50" y="0"/>
            <a:ext cx="914400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BIG TEXT 1">
    <p:bg>
      <p:bgPr>
        <a:solidFill>
          <a:srgbClr val="F3F3F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6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36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>
            <a:off x="429933" y="1083301"/>
            <a:ext cx="4465655" cy="3077192"/>
            <a:chOff x="1211784" y="1483576"/>
            <a:chExt cx="6753864" cy="2714770"/>
          </a:xfrm>
        </p:grpSpPr>
        <p:sp>
          <p:nvSpPr>
            <p:cNvPr id="54" name="Google Shape;54;p13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45752" l="0" r="24998" t="0"/>
          <a:stretch/>
        </p:blipFill>
        <p:spPr>
          <a:xfrm>
            <a:off x="-50" y="0"/>
            <a:ext cx="914400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2700"/>
              <a:buFont typeface="Staatliches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9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1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826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533475"/>
            <a:ext cx="8520600" cy="29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1">
            <a:alphaModFix/>
          </a:blip>
          <a:srcRect b="45752" l="0" r="0" t="0"/>
          <a:stretch/>
        </p:blipFill>
        <p:spPr>
          <a:xfrm>
            <a:off x="-37" y="-4"/>
            <a:ext cx="9144001" cy="5726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8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9" Type="http://schemas.openxmlformats.org/officeDocument/2006/relationships/image" Target="../media/image9.png"/><Relationship Id="rId5" Type="http://schemas.openxmlformats.org/officeDocument/2006/relationships/image" Target="../media/image18.jpg"/><Relationship Id="rId6" Type="http://schemas.openxmlformats.org/officeDocument/2006/relationships/image" Target="../media/image20.jp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hyperlink" Target="https://naningisme.wordpress.com/tag/rendang-uni-farah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/>
        </p:nvSpPr>
        <p:spPr>
          <a:xfrm>
            <a:off x="838546" y="1044883"/>
            <a:ext cx="68280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Poppins SemiBold"/>
              <a:buNone/>
            </a:pPr>
            <a:r>
              <a:rPr lang="id" sz="4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Praktik Inovasi Model Bisnis</a:t>
            </a:r>
            <a:endParaRPr b="0" i="0" sz="41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845537" y="3411398"/>
            <a:ext cx="605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Calibri"/>
              <a:buNone/>
            </a:pPr>
            <a:r>
              <a:rPr b="0" i="0" lang="id" sz="21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 sz="1100"/>
          </a:p>
        </p:txBody>
      </p:sp>
      <p:grpSp>
        <p:nvGrpSpPr>
          <p:cNvPr id="155" name="Google Shape;155;p30"/>
          <p:cNvGrpSpPr/>
          <p:nvPr/>
        </p:nvGrpSpPr>
        <p:grpSpPr>
          <a:xfrm>
            <a:off x="4840049" y="183333"/>
            <a:ext cx="4119050" cy="986671"/>
            <a:chOff x="6453398" y="244444"/>
            <a:chExt cx="5492067" cy="1315562"/>
          </a:xfrm>
        </p:grpSpPr>
        <p:sp>
          <p:nvSpPr>
            <p:cNvPr id="156" name="Google Shape;156;p30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57" name="Google Shape;15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58" name="Google Shape;15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30"/>
          <p:cNvSpPr txBox="1"/>
          <p:nvPr/>
        </p:nvSpPr>
        <p:spPr>
          <a:xfrm>
            <a:off x="838546" y="4815191"/>
            <a:ext cx="8215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[[Ve</a:t>
            </a:r>
            <a:r>
              <a:rPr lang="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rsi 1.0</a:t>
            </a: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]] – [[</a:t>
            </a:r>
            <a:r>
              <a:rPr lang="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190322</a:t>
            </a:r>
            <a:r>
              <a:rPr b="0" i="0" lang="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]] </a:t>
            </a:r>
            <a:endParaRPr sz="110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9896" y="249675"/>
            <a:ext cx="482447" cy="7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847675" y="3710800"/>
            <a:ext cx="5187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9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89" name="Google Shape;289;p3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90" name="Google Shape;290;p3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91" name="Google Shape;291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92" name="Google Shape;292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screenshot of a cell phone&#10;&#10;Description automatically generated" id="294" name="Google Shape;294;p39"/>
          <p:cNvPicPr preferRelativeResize="0"/>
          <p:nvPr/>
        </p:nvPicPr>
        <p:blipFill rotWithShape="1">
          <a:blip r:embed="rId6">
            <a:alphaModFix/>
          </a:blip>
          <a:srcRect b="368" l="6672" r="6219" t="0"/>
          <a:stretch/>
        </p:blipFill>
        <p:spPr>
          <a:xfrm>
            <a:off x="1357980" y="800653"/>
            <a:ext cx="6082287" cy="434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108375" y="965650"/>
            <a:ext cx="1181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Kelompok: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Anggota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_________________________________________________________________________________________________________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7508325" y="965650"/>
            <a:ext cx="1465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Nama Usaha</a:t>
            </a: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Calibri"/>
                <a:ea typeface="Calibri"/>
                <a:cs typeface="Calibri"/>
                <a:sym typeface="Calibri"/>
              </a:rPr>
              <a:t>Aspek Digital dalam Pengembangan Bisnis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Calibri"/>
                <a:ea typeface="Calibri"/>
                <a:cs typeface="Calibri"/>
                <a:sym typeface="Calibri"/>
              </a:rPr>
              <a:t>____________________________________________________________________________________________________________________________________________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711725"/>
            <a:ext cx="8520600" cy="12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id" sz="2600">
                <a:solidFill>
                  <a:srgbClr val="4372C3"/>
                </a:solidFill>
              </a:rPr>
              <a:t>EVALUASI HASIL PELATIHAN</a:t>
            </a:r>
            <a:endParaRPr b="1" sz="2600">
              <a:solidFill>
                <a:srgbClr val="4372C3"/>
              </a:solidFill>
            </a:endParaRPr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303" name="Google Shape;303;p40"/>
          <p:cNvGrpSpPr/>
          <p:nvPr/>
        </p:nvGrpSpPr>
        <p:grpSpPr>
          <a:xfrm>
            <a:off x="6638277" y="49344"/>
            <a:ext cx="2441940" cy="473924"/>
            <a:chOff x="94174" y="356285"/>
            <a:chExt cx="4299190" cy="1029822"/>
          </a:xfrm>
        </p:grpSpPr>
        <p:grpSp>
          <p:nvGrpSpPr>
            <p:cNvPr id="304" name="Google Shape;304;p4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05" name="Google Shape;305;p4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06" name="Google Shape;306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07" name="Google Shape;307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" name="Google Shape;30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0"/>
          <p:cNvSpPr txBox="1"/>
          <p:nvPr/>
        </p:nvSpPr>
        <p:spPr>
          <a:xfrm>
            <a:off x="655219" y="1812788"/>
            <a:ext cx="7720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JELASKAN YANG ANDA INGAT DARI TOPIK HARI INI.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APA YANG BARU BUAT ANDA?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APA YANG AKAN ANDA LAKUKAN ATAS PENGETAHUAN BARU TERSEBUT?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Open Sans"/>
              <a:buChar char="●"/>
            </a:pPr>
            <a:r>
              <a:rPr lang="id" sz="18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LAIN YANG INGIN DIKETAHUI TERKAIT TOPIK HARI INI.</a:t>
            </a:r>
            <a:endParaRPr sz="18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/>
        </p:nvSpPr>
        <p:spPr>
          <a:xfrm>
            <a:off x="1307410" y="2463282"/>
            <a:ext cx="2904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id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571" y="176570"/>
            <a:ext cx="777432" cy="77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287" y="-190837"/>
            <a:ext cx="1561766" cy="157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4426" y="4419600"/>
            <a:ext cx="3801629" cy="3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1612" y="1551374"/>
            <a:ext cx="2996469" cy="268660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/>
          <p:nvPr/>
        </p:nvSpPr>
        <p:spPr>
          <a:xfrm>
            <a:off x="4975699" y="255351"/>
            <a:ext cx="3983400" cy="85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320" name="Google Shape;32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0049" y="183333"/>
            <a:ext cx="1966701" cy="986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21" name="Google Shape;321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60872" y="257954"/>
            <a:ext cx="853602" cy="85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9896" y="249675"/>
            <a:ext cx="482447" cy="79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2358" y="-12857"/>
            <a:ext cx="2812545" cy="5156357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76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1635084" y="-8164"/>
            <a:ext cx="2553988" cy="1666049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1378029" y="-17311"/>
            <a:ext cx="3180713" cy="2520827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1164501" y="-2206"/>
            <a:ext cx="3386615" cy="3390887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871791" y="-7343"/>
            <a:ext cx="3285548" cy="4242676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Google Shape;171;p31"/>
          <p:cNvGrpSpPr/>
          <p:nvPr/>
        </p:nvGrpSpPr>
        <p:grpSpPr>
          <a:xfrm>
            <a:off x="3780755" y="2047887"/>
            <a:ext cx="4778827" cy="484875"/>
            <a:chOff x="4818251" y="1294425"/>
            <a:chExt cx="6371769" cy="646500"/>
          </a:xfrm>
        </p:grpSpPr>
        <p:sp>
          <p:nvSpPr>
            <p:cNvPr id="172" name="Google Shape;172;p31"/>
            <p:cNvSpPr txBox="1"/>
            <p:nvPr/>
          </p:nvSpPr>
          <p:spPr>
            <a:xfrm>
              <a:off x="6032120" y="1363684"/>
              <a:ext cx="5157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Pemasaran Digital dalam BMC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1"/>
          <p:cNvGrpSpPr/>
          <p:nvPr/>
        </p:nvGrpSpPr>
        <p:grpSpPr>
          <a:xfrm>
            <a:off x="3421469" y="3766078"/>
            <a:ext cx="4291259" cy="484875"/>
            <a:chOff x="4818251" y="1294425"/>
            <a:chExt cx="5721678" cy="646500"/>
          </a:xfrm>
        </p:grpSpPr>
        <p:sp>
          <p:nvSpPr>
            <p:cNvPr id="175" name="Google Shape;175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Presentasi Tim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31"/>
          <p:cNvSpPr txBox="1"/>
          <p:nvPr/>
        </p:nvSpPr>
        <p:spPr>
          <a:xfrm>
            <a:off x="5792821" y="267222"/>
            <a:ext cx="2399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70631" y="267214"/>
            <a:ext cx="3224393" cy="772366"/>
            <a:chOff x="6453398" y="244444"/>
            <a:chExt cx="5492067" cy="1315562"/>
          </a:xfrm>
        </p:grpSpPr>
        <p:sp>
          <p:nvSpPr>
            <p:cNvPr id="179" name="Google Shape;179;p31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80" name="Google Shape;18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81" name="Google Shape;18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746" y="328500"/>
            <a:ext cx="370706" cy="611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1"/>
          <p:cNvGrpSpPr/>
          <p:nvPr/>
        </p:nvGrpSpPr>
        <p:grpSpPr>
          <a:xfrm>
            <a:off x="3421469" y="1188791"/>
            <a:ext cx="4291259" cy="484875"/>
            <a:chOff x="4818251" y="1294425"/>
            <a:chExt cx="5721678" cy="646500"/>
          </a:xfrm>
        </p:grpSpPr>
        <p:sp>
          <p:nvSpPr>
            <p:cNvPr id="184" name="Google Shape;184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Inovasi Model Bisnis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31"/>
          <p:cNvGrpSpPr/>
          <p:nvPr/>
        </p:nvGrpSpPr>
        <p:grpSpPr>
          <a:xfrm>
            <a:off x="3780775" y="2906982"/>
            <a:ext cx="4675755" cy="484875"/>
            <a:chOff x="4818251" y="1294425"/>
            <a:chExt cx="5721678" cy="646500"/>
          </a:xfrm>
        </p:grpSpPr>
        <p:sp>
          <p:nvSpPr>
            <p:cNvPr id="187" name="Google Shape;187;p31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1"/>
            <p:cNvSpPr txBox="1"/>
            <p:nvPr/>
          </p:nvSpPr>
          <p:spPr>
            <a:xfrm>
              <a:off x="6032129" y="1363676"/>
              <a:ext cx="450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81000" spcFirstLastPara="1" rIns="8100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Funwork/workshop</a:t>
              </a:r>
              <a:endParaRPr b="1"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2"/>
          <p:cNvCxnSpPr/>
          <p:nvPr/>
        </p:nvCxnSpPr>
        <p:spPr>
          <a:xfrm>
            <a:off x="1819258" y="1505733"/>
            <a:ext cx="0" cy="36378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4" name="Google Shape;194;p32"/>
          <p:cNvGrpSpPr/>
          <p:nvPr/>
        </p:nvGrpSpPr>
        <p:grpSpPr>
          <a:xfrm>
            <a:off x="2502292" y="1505743"/>
            <a:ext cx="3971295" cy="597530"/>
            <a:chOff x="3059832" y="2116291"/>
            <a:chExt cx="3017702" cy="796706"/>
          </a:xfrm>
        </p:grpSpPr>
        <p:sp>
          <p:nvSpPr>
            <p:cNvPr id="195" name="Google Shape;195;p32"/>
            <p:cNvSpPr txBox="1"/>
            <p:nvPr/>
          </p:nvSpPr>
          <p:spPr>
            <a:xfrm>
              <a:off x="3059834" y="2574297"/>
              <a:ext cx="301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SzPts val="800"/>
                <a:buNone/>
              </a:pPr>
              <a:r>
                <a:rPr lang="id" sz="1200">
                  <a:solidFill>
                    <a:srgbClr val="FF9900"/>
                  </a:solidFill>
                </a:rPr>
                <a:t>[Pengalaman]</a:t>
              </a:r>
              <a:endParaRPr sz="1200">
                <a:solidFill>
                  <a:srgbClr val="FF9900"/>
                </a:solidFill>
              </a:endParaRPr>
            </a:p>
          </p:txBody>
        </p:sp>
        <p:sp>
          <p:nvSpPr>
            <p:cNvPr id="196" name="Google Shape;196;p32"/>
            <p:cNvSpPr txBox="1"/>
            <p:nvPr/>
          </p:nvSpPr>
          <p:spPr>
            <a:xfrm>
              <a:off x="3059832" y="2116291"/>
              <a:ext cx="28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5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[Nama]</a:t>
              </a:r>
              <a:endParaRPr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32"/>
          <p:cNvSpPr txBox="1"/>
          <p:nvPr/>
        </p:nvSpPr>
        <p:spPr>
          <a:xfrm>
            <a:off x="175104" y="1436483"/>
            <a:ext cx="144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Instruktur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7144969" y="1505738"/>
            <a:ext cx="1390800" cy="190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32"/>
          <p:cNvGrpSpPr/>
          <p:nvPr/>
        </p:nvGrpSpPr>
        <p:grpSpPr>
          <a:xfrm>
            <a:off x="5617602" y="232508"/>
            <a:ext cx="3224393" cy="772366"/>
            <a:chOff x="6453398" y="244444"/>
            <a:chExt cx="5492067" cy="1315562"/>
          </a:xfrm>
        </p:grpSpPr>
        <p:sp>
          <p:nvSpPr>
            <p:cNvPr id="200" name="Google Shape;200;p32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201" name="Google Shape;20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202" name="Google Shape;20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2"/>
          <p:cNvGrpSpPr/>
          <p:nvPr/>
        </p:nvGrpSpPr>
        <p:grpSpPr>
          <a:xfrm>
            <a:off x="258398" y="61471"/>
            <a:ext cx="1602516" cy="1297565"/>
            <a:chOff x="1006095" y="-254450"/>
            <a:chExt cx="2600643" cy="2105752"/>
          </a:xfrm>
        </p:grpSpPr>
        <p:pic>
          <p:nvPicPr>
            <p:cNvPr id="204" name="Google Shape;204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95" y="235427"/>
              <a:ext cx="1036576" cy="103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4383" y="-254450"/>
              <a:ext cx="2082355" cy="2105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5387" y="291750"/>
            <a:ext cx="384956" cy="63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6725" l="0" r="0" t="0"/>
          <a:stretch/>
        </p:blipFill>
        <p:spPr>
          <a:xfrm>
            <a:off x="807000" y="910900"/>
            <a:ext cx="7530000" cy="396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33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13" name="Google Shape;213;p3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15" name="Google Shape;215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16" name="Google Shape;216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7" name="Google Shape;21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1295402" y="2911170"/>
            <a:ext cx="2601900" cy="2232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1295400" y="792725"/>
            <a:ext cx="3509100" cy="241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4713060" y="792713"/>
            <a:ext cx="2130300" cy="2401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3483019" y="3429055"/>
            <a:ext cx="1715700" cy="1600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1295400" y="2461050"/>
            <a:ext cx="5802600" cy="9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Inovasi Model Bisnis melalui Inovasi Produk (VP)</a:t>
            </a:r>
            <a:endParaRPr sz="1100"/>
          </a:p>
          <a:p>
            <a:pPr indent="0" lvl="1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(quality-ku</a:t>
            </a:r>
            <a:r>
              <a:rPr b="1" lang="id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alitas</a:t>
            </a:r>
            <a:r>
              <a:rPr b="1" i="0" lang="id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tasty-rasa, beauty-keindahan, safety-keamanan) </a:t>
            </a:r>
            <a:endParaRPr sz="1100"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2839" y="3399928"/>
            <a:ext cx="1695286" cy="155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34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29" name="Google Shape;229;p3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30" name="Google Shape;230;p3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31" name="Google Shape;231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32" name="Google Shape;232;p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3" name="Google Shape;233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428" t="0"/>
          <a:stretch/>
        </p:blipFill>
        <p:spPr>
          <a:xfrm>
            <a:off x="719300" y="770600"/>
            <a:ext cx="7705400" cy="433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5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40" name="Google Shape;240;p3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41" name="Google Shape;241;p3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42" name="Google Shape;242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43" name="Google Shape;243;p3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" name="Google Shape;2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628650" y="738997"/>
            <a:ext cx="7886700" cy="52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Perancangan Pemasaran Digital dalam Model Bisnis </a:t>
            </a:r>
            <a:endParaRPr sz="2400"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50" y="1443800"/>
            <a:ext cx="8036700" cy="369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53" name="Google Shape;253;p3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54" name="Google Shape;254;p3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55" name="Google Shape;255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56" name="Google Shape;256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6" y="77842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3134728" y="1090587"/>
            <a:ext cx="2754300" cy="3510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500"/>
              <a:buFont typeface="Impact"/>
              <a:buNone/>
            </a:pPr>
            <a:r>
              <a:rPr lang="id" sz="450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Funwork</a:t>
            </a:r>
            <a:endParaRPr sz="450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256" y="3499573"/>
            <a:ext cx="862013" cy="174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7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66" name="Google Shape;266;p3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67" name="Google Shape;267;p3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68" name="Google Shape;268;p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69" name="Google Shape;269;p3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836" y="2914649"/>
            <a:ext cx="2412206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597189" y="723226"/>
            <a:ext cx="377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536F"/>
              </a:buClr>
              <a:buSzPts val="3300"/>
              <a:buFont typeface="Calibri"/>
              <a:buNone/>
            </a:pPr>
            <a:r>
              <a:rPr b="1" lang="id">
                <a:solidFill>
                  <a:srgbClr val="3E536F"/>
                </a:solidFill>
                <a:latin typeface="Calibri"/>
                <a:ea typeface="Calibri"/>
                <a:cs typeface="Calibri"/>
                <a:sym typeface="Calibri"/>
              </a:rPr>
              <a:t>Funwork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536724" y="1441175"/>
            <a:ext cx="58581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454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Buat tim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Tentukan bisnis kelompok anda (atau bila belum ada bisa menggunakan </a:t>
            </a:r>
            <a:r>
              <a:rPr lang="id" sz="27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kasus rendang uni farah (</a:t>
            </a:r>
            <a:r>
              <a:rPr lang="id" sz="2703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https://naningisme.wordpress.com/tag/rendang-uni-farah/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Diskusikan dan  Rancanglah Model Bisnis anda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Masukkan aspek digital dalam pengembangan bisnis anda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Tuangkan model  bisnis yang ada dalam business model canvas (BMC)/terlampir. Bila diperlukan pertajam elemen </a:t>
            </a:r>
            <a:r>
              <a:rPr i="1" lang="id" sz="2703">
                <a:latin typeface="Calibri"/>
                <a:ea typeface="Calibri"/>
                <a:cs typeface="Calibri"/>
                <a:sym typeface="Calibri"/>
              </a:rPr>
              <a:t>customer relationship </a:t>
            </a: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dengan </a:t>
            </a:r>
            <a:r>
              <a:rPr i="1" lang="id" sz="2703">
                <a:latin typeface="Calibri"/>
                <a:ea typeface="Calibri"/>
                <a:cs typeface="Calibri"/>
                <a:sym typeface="Calibri"/>
              </a:rPr>
              <a:t>digital marketing canvas</a:t>
            </a: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Uraikan model bisnis tersebut dengan suatu cerita yang menjelaskan semua elemen utamanya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-145406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id" sz="2703">
                <a:latin typeface="Calibri"/>
                <a:ea typeface="Calibri"/>
                <a:cs typeface="Calibri"/>
                <a:sym typeface="Calibri"/>
              </a:rPr>
              <a:t>Hasil dipresentasikan dan didiskusikan bersama di kelas</a:t>
            </a:r>
            <a:endParaRPr sz="270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5717642" y="46067"/>
            <a:ext cx="3256207" cy="631899"/>
            <a:chOff x="94174" y="356285"/>
            <a:chExt cx="4299190" cy="1029822"/>
          </a:xfrm>
        </p:grpSpPr>
        <p:grpSp>
          <p:nvGrpSpPr>
            <p:cNvPr id="279" name="Google Shape;279;p3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80" name="Google Shape;280;p3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81" name="Google Shape;281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82" name="Google Shape;282;p3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3" name="Google Shape;28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